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6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9" d="100"/>
          <a:sy n="49" d="100"/>
        </p:scale>
        <p:origin x="8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00545-8C50-4CA8-B472-48DE8395C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2D106-395D-4E2B-8E81-0842A3622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A58DC-5640-46B0-9EFE-4E7959EA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22F27-34DF-4289-9439-ADB641FA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C8B84-85A7-4571-B60E-8B2F3883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AB93B-B79F-47C6-A400-725EFEF6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AB067-7B1A-4B12-8C28-D9EE65F29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AE15E-07B9-4C3F-967B-610B7429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701A-82A9-4BBC-B0C2-7E2AD88F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9C7E-D15C-4AC4-952B-DAB157EA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74E57-E064-45E6-B6B0-84EF654EC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A9B39-CB31-424A-BBDB-8782AAFA3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449D5-347A-43D2-8671-00F85A26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9B6FB-6872-47AF-A9AD-E148957F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83007-247A-49B6-9D72-D8108453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3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3AF2-1CEF-4C05-9B8A-07A00EEC6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943E1-2995-4E2F-B302-4399CE82E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AC232-C014-4A91-955C-DABC5EF5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13557-0411-49DB-85CE-7B7E7630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9C06A-91D0-456F-950E-2F42FD9A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4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C7C9-3A81-4167-83A3-48C56058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D4762-E6C1-4D2C-9C24-208F87247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BC4A5-BF68-4B49-89B5-2E265062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5456-FC5A-4356-AED1-37ED823A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D9BB3-40BE-4488-9BA9-95C7BAB5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1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5274-0F00-432A-936C-0D8E0A94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68002-D8E8-4629-B7F0-29A5D084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7BD49-74B0-4C34-802E-92D8F1B59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36D5F-CB16-4597-A5C4-44F8EEB3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8F9FF-F61B-45F1-81D3-6311F4BE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35702-F165-4A83-96D8-4AE7B36D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9307-6C5F-4141-956D-681A946D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88F08-81D9-46F7-8256-B26A7C6F7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1448C-5366-497E-BBD9-6CF657AE6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BF828-683B-4F18-B6C4-5FA03F96E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F2F27-4A50-4DD3-ADCC-BA027149C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F38F0-C6BE-4088-9470-D3E6DD1A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C83A8-68FE-44B0-9A8D-7DBDBD72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93E1E8-022D-435B-888A-82F2D200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2170-6FAE-45D1-B097-2FE8E368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38EC1-0FE3-486E-AAAE-C76C1615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5B669-DF52-42CA-AB61-FBB58CD0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83395-D633-4CD7-9DB0-A29B89E9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39150-BE9E-41A3-A921-BA440E034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5082E1-E516-4E05-ADAB-C5E11A3A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B3515-E491-4A4F-94CD-D66E5BD2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7E09-FAB2-4650-AED5-2FF73841F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5AA7B-9052-4131-BF10-A4549F34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B34FB-A3AA-466D-BB09-0DC8A5396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CE760-629F-4A0B-9F9F-A8D841A0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6034E-EEE1-44E6-83E5-515527A3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3C6AE-D266-4DDD-A6C2-78A3E1F9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6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6122-2DC0-4CBB-B67C-9B424151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560E0-E8BB-45C0-92F7-F43D4C678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0095B-B2F3-4949-B49D-C3F9B066B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39DF9-10CB-403A-8088-22E59B90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84EEA-4733-4576-8263-7B500ACA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A35D6-473D-431D-A23C-D5F1B428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1F2F2D-6643-49C4-B543-405F5FC9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86E4D-DD75-414C-9A59-344CD5D8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FCBE-75BD-4E6C-885F-365C4282D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1D593-D236-439D-A695-366E4B648469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69840-E745-44DC-8425-43ED5D782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B8ED7-67C8-4F78-829B-D9B5D3B1E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5C95-F89E-4B36-853A-3311D0B19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11FA4B-5E7D-432B-8A2A-8112FCEB3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/>
              <a:t>NCWM Voting Structure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6AED7-5878-4DF0-8692-476F0ACBD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US"/>
              <a:t>Proposal by the Board of Directors, Voting Focus Group</a:t>
            </a:r>
          </a:p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CC95854-3941-4F99-B929-F091732A7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6739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“Don’t Pass, but Don’t Fail”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241"/>
            <a:ext cx="10515600" cy="409372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agenda items that don’t pass with enough votes, but don’t receive enough “no” votes to fail are carried over until they either pass or fail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Contributes to very large standing committee agendas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Automatically remove items that do not pass, but do not fail following a voting session from agendas, unless specifically requested by the standing committee to remain on the agenda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19103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would change from one to two voting sessions per calendar year to more efficiently conduct business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would change names of meetings and publications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would also modify current Publication 16 to make agendas easier to follow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would modify Open Hearings to avoid “marathon sessions”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would modify how certain carryover items are handled to help with the size of agendas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14791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more readily available for adoption and enforcement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regulators to be able to react sooner to marketplace changes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industry to utilize new technology sooner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NCWM response to marketplace changes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Puts NCWM further ahead regarding discussions and actions in response to changes in the marketplace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size of standing committee agendas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have the potential to finalize in a shorter period of time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Shorter Open Hearing sessions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Marathon sessions would not be as frequent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1478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1437"/>
            <a:ext cx="10515600" cy="412552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Matthew Curran (FL)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– Chair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Loren Minnich (KS) – Central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Craig VanBuren (MI) – Central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Hal Prince (FL) – Southern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Darrell Flocken (NTEP) – NTEP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Chris Guay (Associate) – Industry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Marc Paquette (VT) – NEWMA Representative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Kevin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Schnepp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(CA) – Western Representative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4765544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move from one to two voting sessions per calendar year to increase efficiency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changing names of meetings and publications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modification of current Publication 16 to make agendas easier to follow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modifying Open Hearings to avoid “marathon sessions”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modifying how certain carryover items are handled to help with the size of agendas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85629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 to keep pace with changes in the marketplace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Vehicle Supply Equipment (EVSE)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network companies (TNC)/Global Positioning Systems (GPS)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Standards (Field Reference Standards)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Gallon Equivalent (GGE) for CNG/LNG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Cannabis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adopt Handbooks but can’t enforce without Codes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Prohibits industry from using newest technology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Marketplace lags due to regulation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 (FG) within BOD to evaluate NCWM Voting Structure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generation FG.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discussed in 2016.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72175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 function and efficiency of NCWM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regulators with necessary codes in a timely manner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industry with ability to utilize most advanced technology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membership informed throughout process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and feedback from membership throughout process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Form 15 this Fall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90812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Voting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proposals made on Form 15 each Autumn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evaluation and recommendations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proposals evaluated at Interim Meeting (January) each year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assigned “Voting” status, can be voted upon at Annual Meeting (July)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 assigned a “Voting” status new proposals cannot be voted upon for no less than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months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Carryover items discussed every six months, but can only be voted upon every 12 months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can remain on agendas for years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Large agendas for standing committees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Inefficient process for code development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47361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Biannual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39"/>
            <a:ext cx="10515600" cy="4109624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9" name="image1.jpeg">
            <a:extLst>
              <a:ext uri="{FF2B5EF4-FFF2-40B4-BE49-F238E27FC236}">
                <a16:creationId xmlns:a16="http://schemas.microsoft.com/office/drawing/2014/main" id="{A6D614D7-F71F-4B0F-AA14-C3221EEE937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10" name="image2.jpeg">
            <a:extLst>
              <a:ext uri="{FF2B5EF4-FFF2-40B4-BE49-F238E27FC236}">
                <a16:creationId xmlns:a16="http://schemas.microsoft.com/office/drawing/2014/main" id="{876A6472-D282-40A8-9F6A-A791DB2CC7F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sp>
        <p:nvSpPr>
          <p:cNvPr id="11" name="Flowchart: Preparation 10">
            <a:extLst>
              <a:ext uri="{FF2B5EF4-FFF2-40B4-BE49-F238E27FC236}">
                <a16:creationId xmlns:a16="http://schemas.microsoft.com/office/drawing/2014/main" id="{4B81EF26-A5C2-412A-86EA-A934E07367B2}"/>
              </a:ext>
            </a:extLst>
          </p:cNvPr>
          <p:cNvSpPr/>
          <p:nvPr/>
        </p:nvSpPr>
        <p:spPr>
          <a:xfrm>
            <a:off x="863509" y="2520812"/>
            <a:ext cx="1817280" cy="997404"/>
          </a:xfrm>
          <a:prstGeom prst="flowChartPrepa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 15 Submitted February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C8B602-F4BB-42CE-816C-F8A749708DFB}"/>
              </a:ext>
            </a:extLst>
          </p:cNvPr>
          <p:cNvCxnSpPr>
            <a:cxnSpLocks/>
          </p:cNvCxnSpPr>
          <p:nvPr/>
        </p:nvCxnSpPr>
        <p:spPr>
          <a:xfrm>
            <a:off x="2680789" y="3019514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289AE9FE-5313-4E21-9EB6-2C75EF07BF8B}"/>
              </a:ext>
            </a:extLst>
          </p:cNvPr>
          <p:cNvSpPr/>
          <p:nvPr/>
        </p:nvSpPr>
        <p:spPr>
          <a:xfrm>
            <a:off x="7154096" y="4432931"/>
            <a:ext cx="1506584" cy="99740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Considered Spring Regional meetings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82015C-63F0-48CE-A501-A726F7C88983}"/>
              </a:ext>
            </a:extLst>
          </p:cNvPr>
          <p:cNvCxnSpPr>
            <a:cxnSpLocks/>
          </p:cNvCxnSpPr>
          <p:nvPr/>
        </p:nvCxnSpPr>
        <p:spPr>
          <a:xfrm>
            <a:off x="4676504" y="3012846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ABD37D6E-B65E-4127-AA7C-1C41B31107A5}"/>
              </a:ext>
            </a:extLst>
          </p:cNvPr>
          <p:cNvSpPr/>
          <p:nvPr/>
        </p:nvSpPr>
        <p:spPr>
          <a:xfrm>
            <a:off x="5163459" y="2492555"/>
            <a:ext cx="1506584" cy="99740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Status Assigned at NCWM Summer meeting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2E30DC-3ED8-4183-AF59-1AF95D5035E6}"/>
              </a:ext>
            </a:extLst>
          </p:cNvPr>
          <p:cNvCxnSpPr>
            <a:cxnSpLocks/>
          </p:cNvCxnSpPr>
          <p:nvPr/>
        </p:nvCxnSpPr>
        <p:spPr>
          <a:xfrm>
            <a:off x="6670768" y="2991257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88F142-8370-4C26-946A-051836F7F897}"/>
              </a:ext>
            </a:extLst>
          </p:cNvPr>
          <p:cNvCxnSpPr>
            <a:cxnSpLocks/>
          </p:cNvCxnSpPr>
          <p:nvPr/>
        </p:nvCxnSpPr>
        <p:spPr>
          <a:xfrm>
            <a:off x="8673737" y="2991257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Terminator 17">
            <a:extLst>
              <a:ext uri="{FF2B5EF4-FFF2-40B4-BE49-F238E27FC236}">
                <a16:creationId xmlns:a16="http://schemas.microsoft.com/office/drawing/2014/main" id="{28F4DE0A-4D16-4B56-A585-F2662B78F76F}"/>
              </a:ext>
            </a:extLst>
          </p:cNvPr>
          <p:cNvSpPr/>
          <p:nvPr/>
        </p:nvSpPr>
        <p:spPr>
          <a:xfrm>
            <a:off x="9174474" y="2492555"/>
            <a:ext cx="2299063" cy="996314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Presented for a Vote at NCWM Winter meeting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4881DF7F-F0FC-44A4-9077-5EAA5347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Flowchart: Preparation 19">
            <a:extLst>
              <a:ext uri="{FF2B5EF4-FFF2-40B4-BE49-F238E27FC236}">
                <a16:creationId xmlns:a16="http://schemas.microsoft.com/office/drawing/2014/main" id="{57DBB5E3-8A21-4AE9-9D6A-3367F9B636DD}"/>
              </a:ext>
            </a:extLst>
          </p:cNvPr>
          <p:cNvSpPr/>
          <p:nvPr/>
        </p:nvSpPr>
        <p:spPr>
          <a:xfrm>
            <a:off x="864960" y="4458516"/>
            <a:ext cx="1817280" cy="997404"/>
          </a:xfrm>
          <a:prstGeom prst="flowChartPreparati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 15 Submitted August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1EC7F0-298F-47B7-9B9D-DC84742B6670}"/>
              </a:ext>
            </a:extLst>
          </p:cNvPr>
          <p:cNvCxnSpPr>
            <a:cxnSpLocks/>
          </p:cNvCxnSpPr>
          <p:nvPr/>
        </p:nvCxnSpPr>
        <p:spPr>
          <a:xfrm>
            <a:off x="2682240" y="4957218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CE83114-71AE-454C-AD16-5F1820845DAC}"/>
              </a:ext>
            </a:extLst>
          </p:cNvPr>
          <p:cNvSpPr/>
          <p:nvPr/>
        </p:nvSpPr>
        <p:spPr>
          <a:xfrm>
            <a:off x="3169920" y="4458516"/>
            <a:ext cx="1506584" cy="99740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Considered Fall Regional meetings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B376C3-9E69-4CA4-BAF5-AA596BBCD2AD}"/>
              </a:ext>
            </a:extLst>
          </p:cNvPr>
          <p:cNvCxnSpPr>
            <a:cxnSpLocks/>
          </p:cNvCxnSpPr>
          <p:nvPr/>
        </p:nvCxnSpPr>
        <p:spPr>
          <a:xfrm>
            <a:off x="4676504" y="4957218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2C52D926-AEFA-46CE-A36D-75667C9A69C1}"/>
              </a:ext>
            </a:extLst>
          </p:cNvPr>
          <p:cNvSpPr/>
          <p:nvPr/>
        </p:nvSpPr>
        <p:spPr>
          <a:xfrm>
            <a:off x="5164184" y="4448990"/>
            <a:ext cx="1506584" cy="997404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Status Assigned at NCWM winter meeting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01F76E-8C5A-4D64-9CAC-29C6654EF761}"/>
              </a:ext>
            </a:extLst>
          </p:cNvPr>
          <p:cNvCxnSpPr>
            <a:cxnSpLocks/>
          </p:cNvCxnSpPr>
          <p:nvPr/>
        </p:nvCxnSpPr>
        <p:spPr>
          <a:xfrm>
            <a:off x="6670768" y="4947692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ADFE35A-A0FC-4443-8B5C-C8D060A90861}"/>
              </a:ext>
            </a:extLst>
          </p:cNvPr>
          <p:cNvCxnSpPr>
            <a:cxnSpLocks/>
          </p:cNvCxnSpPr>
          <p:nvPr/>
        </p:nvCxnSpPr>
        <p:spPr>
          <a:xfrm>
            <a:off x="8660680" y="4941068"/>
            <a:ext cx="487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Terminator 26">
            <a:extLst>
              <a:ext uri="{FF2B5EF4-FFF2-40B4-BE49-F238E27FC236}">
                <a16:creationId xmlns:a16="http://schemas.microsoft.com/office/drawing/2014/main" id="{088C222A-1C35-4023-976F-A1AD49E527BF}"/>
              </a:ext>
            </a:extLst>
          </p:cNvPr>
          <p:cNvSpPr/>
          <p:nvPr/>
        </p:nvSpPr>
        <p:spPr>
          <a:xfrm>
            <a:off x="9170124" y="4432931"/>
            <a:ext cx="2299063" cy="996314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Presented for a Vote at NCWM Summer meeting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65EAA841-0751-4317-A91B-59E8BE90F455}"/>
              </a:ext>
            </a:extLst>
          </p:cNvPr>
          <p:cNvSpPr/>
          <p:nvPr/>
        </p:nvSpPr>
        <p:spPr>
          <a:xfrm>
            <a:off x="7154096" y="2495840"/>
            <a:ext cx="1506584" cy="99740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Considered Fall Regional meetings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AF3ABE83-5A19-4622-9D35-B483D25D2C38}"/>
              </a:ext>
            </a:extLst>
          </p:cNvPr>
          <p:cNvSpPr/>
          <p:nvPr/>
        </p:nvSpPr>
        <p:spPr>
          <a:xfrm>
            <a:off x="3194583" y="2520812"/>
            <a:ext cx="1506584" cy="99740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Considered Spring Regional meetings</a:t>
            </a:r>
          </a:p>
        </p:txBody>
      </p:sp>
    </p:spTree>
    <p:extLst>
      <p:ext uri="{BB962C8B-B14F-4D97-AF65-F5344CB8AC3E}">
        <p14:creationId xmlns:p14="http://schemas.microsoft.com/office/powerpoint/2010/main" val="35396124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Voting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339"/>
            <a:ext cx="10515600" cy="410962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proposals made in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and Fall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calendar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evaluation and recommendations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proposals evaluated at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national meetings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calendar year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new proposals must go through current entry cycle (i.e., nine months) before they can be voted upon every six months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voted upon every six months if not ready for voting.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Carryover items evaluated every six months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Carryover items assigned “Voting” status can be voted upon at the next meeting (six months)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will spend less time on agendas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Smaller agendas for standing committees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More efficient process for code development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60139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and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410"/>
            <a:ext cx="10515600" cy="428455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Change “Interim Meeting” and “Annual Meeting” to “Winter Meeting” and “Summer Meeting”, respectively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two meetings would effectively become the same in structure and business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Publish Publication 16 twice annually (prior to each meeting)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Change name to “Publication 16W” and “Publication 16S” to correlate with meeting names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publication would be comprised of a front section with all “Voting” items and a back section with all carryover and new items, arranged by standing committee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Retire Publication 15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Proposal: Extend the “Winter Meeting” (formerly “Interim Meeting”) by one day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registration fee would need to be increased to match/be close to that of the Summer Meeting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“Summer Meeting” (formerly “Annual Meeting”) would not change in duration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89143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6AEA-CA4E-4E1B-B1E3-2391C0AE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Hearings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E453-30D3-45FD-8BE1-D7DD0F12D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59"/>
            <a:ext cx="10515600" cy="421640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Hearings currently held once during meeting for each standing committee (includes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agenda items)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length and duration of many Open Hearings the FG proposes three Open Hearing segments for each meeting (Winter and Summer)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Hearings (Voting) - All “Voting” items opened by each standing committee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Hearings (Informational/New) - All “Informational” items as well as all newly submitted items not heard previously</a:t>
            </a:r>
            <a:endParaRPr lang="en-US" dirty="0"/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Hearings (Developing/Assigned) – Allow Committees to listen to input on developing items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FDE3A451-96D3-40D7-B71B-480E6E99A24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7086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  <p:pic>
        <p:nvPicPr>
          <p:cNvPr id="6" name="image2.jpeg">
            <a:extLst>
              <a:ext uri="{FF2B5EF4-FFF2-40B4-BE49-F238E27FC236}">
                <a16:creationId xmlns:a16="http://schemas.microsoft.com/office/drawing/2014/main" id="{ACADEC34-4EA3-43AD-ADA9-A666843DDE3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00061"/>
            <a:ext cx="1407885" cy="1325563"/>
          </a:xfrm>
          <a:prstGeom prst="rect">
            <a:avLst/>
          </a:prstGeom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18639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440640499E045B20B22771E0D8221" ma:contentTypeVersion="19" ma:contentTypeDescription="Create a new document." ma:contentTypeScope="" ma:versionID="16444f97ea437f110e2524532692f114">
  <xsd:schema xmlns:xsd="http://www.w3.org/2001/XMLSchema" xmlns:xs="http://www.w3.org/2001/XMLSchema" xmlns:p="http://schemas.microsoft.com/office/2006/metadata/properties" xmlns:ns2="e821e515-2ed6-42dc-8244-a8315a5cc19a" xmlns:ns3="e1c729d5-d8dd-4ccd-87aa-46ea52ddd4a6" targetNamespace="http://schemas.microsoft.com/office/2006/metadata/properties" ma:root="true" ma:fieldsID="17eff92449da4306251767bfa68b3acd" ns2:_="" ns3:_="">
    <xsd:import namespace="e821e515-2ed6-42dc-8244-a8315a5cc19a"/>
    <xsd:import namespace="e1c729d5-d8dd-4ccd-87aa-46ea52ddd4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igrationSourceURL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1e515-2ed6-42dc-8244-a8315a5cc1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a0de06aa-230a-41a3-a587-8f6872d495ab}" ma:internalName="TaxCatchAll" ma:showField="CatchAllData" ma:web="e821e515-2ed6-42dc-8244-a8315a5cc1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729d5-d8dd-4ccd-87aa-46ea52ddd4a6" elementFormDefault="qualified">
    <xsd:import namespace="http://schemas.microsoft.com/office/2006/documentManagement/types"/>
    <xsd:import namespace="http://schemas.microsoft.com/office/infopath/2007/PartnerControls"/>
    <xsd:element name="MigrationSourceURL" ma:index="9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82bce29-4b9a-4a84-ab75-f0ea1c377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821e515-2ed6-42dc-8244-a8315a5cc19a" xsi:nil="true"/>
    <MigrationSourceURL xmlns="e1c729d5-d8dd-4ccd-87aa-46ea52ddd4a6" xsi:nil="true"/>
    <lcf76f155ced4ddcb4097134ff3c332f xmlns="e1c729d5-d8dd-4ccd-87aa-46ea52ddd4a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524C7B-6AB5-4EB5-965A-097EE60FC082}"/>
</file>

<file path=customXml/itemProps2.xml><?xml version="1.0" encoding="utf-8"?>
<ds:datastoreItem xmlns:ds="http://schemas.openxmlformats.org/officeDocument/2006/customXml" ds:itemID="{EFEF3837-7463-400A-B6D9-7471B3C8DE2A}"/>
</file>

<file path=customXml/itemProps3.xml><?xml version="1.0" encoding="utf-8"?>
<ds:datastoreItem xmlns:ds="http://schemas.openxmlformats.org/officeDocument/2006/customXml" ds:itemID="{D6D8B8D2-F711-4CBF-A136-630DD647F8E8}"/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1048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NCWM Voting Structure</vt:lpstr>
      <vt:lpstr>Overview of Proposal</vt:lpstr>
      <vt:lpstr>Background</vt:lpstr>
      <vt:lpstr>Focus Group Objectives</vt:lpstr>
      <vt:lpstr>Current Voting Structure</vt:lpstr>
      <vt:lpstr>Proposed Biannual Cycle</vt:lpstr>
      <vt:lpstr>Proposed Voting Structure</vt:lpstr>
      <vt:lpstr>Publications and Meetings</vt:lpstr>
      <vt:lpstr>Open Hearings</vt:lpstr>
      <vt:lpstr>“Don’t Pass, but Don’t Fail”</vt:lpstr>
      <vt:lpstr>Summary of Proposal</vt:lpstr>
      <vt:lpstr>Benefits</vt:lpstr>
      <vt:lpstr>Focus Group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NCWM Voting Structure</dc:title>
  <dc:creator>Curran, Matthew</dc:creator>
  <cp:lastModifiedBy>Don Onwiler</cp:lastModifiedBy>
  <cp:revision>55</cp:revision>
  <dcterms:created xsi:type="dcterms:W3CDTF">2022-05-03T17:53:56Z</dcterms:created>
  <dcterms:modified xsi:type="dcterms:W3CDTF">2022-09-14T12:06:27Z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0x0101008AA440640499E045B20B22771E0D8221</vt:lpwstr>
  </property>
  <property fmtid="{D5CDD505-2E9C-101B-9397-08002B2CF9AE}" pid="3" name="MediaServiceImageTags">
    <vt:lpwstr/>
  </property>
</Properties>
</file>